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2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86" r:id="rId21"/>
    <p:sldId id="277" r:id="rId22"/>
    <p:sldId id="278" r:id="rId23"/>
    <p:sldId id="279" r:id="rId24"/>
    <p:sldId id="280" r:id="rId25"/>
    <p:sldId id="266" r:id="rId26"/>
    <p:sldId id="282" r:id="rId27"/>
    <p:sldId id="283" r:id="rId28"/>
    <p:sldId id="284" r:id="rId29"/>
    <p:sldId id="272" r:id="rId30"/>
    <p:sldId id="285" r:id="rId31"/>
    <p:sldId id="289" r:id="rId32"/>
    <p:sldId id="288" r:id="rId33"/>
    <p:sldId id="287" r:id="rId34"/>
    <p:sldId id="290" r:id="rId35"/>
    <p:sldId id="291" r:id="rId36"/>
    <p:sldId id="294" r:id="rId37"/>
    <p:sldId id="292" r:id="rId38"/>
    <p:sldId id="293" r:id="rId39"/>
    <p:sldId id="295" r:id="rId40"/>
    <p:sldId id="296" r:id="rId4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8C310-A6F2-49DB-AC71-218325E3F6B4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B1F20-8697-4FCA-AC7C-AF50BFFBF8A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B1F20-8697-4FCA-AC7C-AF50BFFBF8AD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B1F20-8697-4FCA-AC7C-AF50BFFBF8AD}" type="slidenum">
              <a:rPr lang="pl-PL" smtClean="0"/>
              <a:pPr/>
              <a:t>32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6">
                <a:lumMod val="20000"/>
                <a:lumOff val="80000"/>
              </a:schemeClr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2017-02-10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500042"/>
            <a:ext cx="8929718" cy="2214578"/>
          </a:xfrm>
        </p:spPr>
        <p:txBody>
          <a:bodyPr>
            <a:norm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Podsumowanie realizacji </a:t>
            </a:r>
            <a:r>
              <a:rPr lang="pl-PL" smtClean="0">
                <a:latin typeface="Times New Roman" pitchFamily="18" charset="0"/>
                <a:cs typeface="Times New Roman" pitchFamily="18" charset="0"/>
              </a:rPr>
              <a:t>zadań społeczno -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gospodarczych                     za 2016 rok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herbn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4429132"/>
            <a:ext cx="2060146" cy="22414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pole tekstowe 3"/>
          <p:cNvSpPr txBox="1"/>
          <p:nvPr/>
        </p:nvSpPr>
        <p:spPr>
          <a:xfrm>
            <a:off x="539552" y="4869160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Gmina </a:t>
            </a:r>
            <a:r>
              <a:rPr lang="pl-PL" sz="6000" b="1" dirty="0" err="1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Tymbark</a:t>
            </a:r>
            <a:endParaRPr lang="pl-PL" sz="6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14348" y="1000108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Modernizacja drogi Bindówka w Zawadce</a:t>
            </a:r>
            <a:endParaRPr lang="pl-PL" sz="2800" b="1" i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Obraz 5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4333904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60848"/>
            <a:ext cx="4429124" cy="3857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1124744"/>
            <a:ext cx="77867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Modernizacja drogi „do Bloków” w Tymbarku</a:t>
            </a:r>
            <a:endParaRPr lang="pl-PL" sz="2500" b="1" i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348880"/>
            <a:ext cx="4147660" cy="3456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348880"/>
            <a:ext cx="4373384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857232"/>
            <a:ext cx="75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Modernizacja trybun KS Tymbark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8286808" cy="4661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692696"/>
            <a:ext cx="885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Inwestycja na drodze Tymbark- Podłopień- Zawadka</a:t>
            </a:r>
            <a:endParaRPr lang="pl-PL" sz="24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Obraz 5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4107590" cy="50720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500174"/>
            <a:ext cx="4156989" cy="5133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755576" y="692696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Modernizacja drogi „do </a:t>
            </a:r>
            <a:r>
              <a:rPr lang="pl-PL" sz="28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Stańca</a:t>
            </a:r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” w Tymbarku</a:t>
            </a:r>
            <a:endParaRPr lang="pl-PL" sz="2800" b="1" i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28800"/>
            <a:ext cx="4786346" cy="33934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717032"/>
            <a:ext cx="3786214" cy="2839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620688"/>
            <a:ext cx="7786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Modernizacja drogi „Węglarka” </a:t>
            </a:r>
          </a:p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Tymbark - Piekiełko</a:t>
            </a:r>
          </a:p>
          <a:p>
            <a:pPr algn="ctr"/>
            <a:r>
              <a:rPr lang="pl-PL" sz="2800" b="1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(współfinansowana ze środków zewnętrznych</a:t>
            </a:r>
            <a:r>
              <a:rPr lang="pl-PL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l-P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714751"/>
            <a:ext cx="3857652" cy="2893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36912"/>
            <a:ext cx="4643470" cy="3482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500042"/>
            <a:ext cx="82153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Odbudowa mostu „do Noku” w Tymbarku</a:t>
            </a:r>
          </a:p>
          <a:p>
            <a:pPr algn="ctr"/>
            <a:r>
              <a:rPr lang="pl-PL" sz="2800" b="1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(współfinansowana ze środków zewnętrznych)</a:t>
            </a:r>
          </a:p>
          <a:p>
            <a:pPr algn="ctr"/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744944" cy="50146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980728"/>
            <a:ext cx="750099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5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Bilans środków finansowych przeznaczonych na inwestycje w 2016:</a:t>
            </a:r>
          </a:p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Środki przeznaczone na inwestycje w 2016 roku ogółem:</a:t>
            </a:r>
          </a:p>
          <a:p>
            <a:endParaRPr lang="pl-PL" sz="20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2 944 532,51 zł</a:t>
            </a:r>
          </a:p>
          <a:p>
            <a:pPr algn="ctr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Środki pozyskane z dotacji: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696 109,25 zł</a:t>
            </a:r>
            <a:endParaRPr lang="pl-PL" sz="2000" u="sng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Środki wydane na bieżące remonty w 2016 roku:</a:t>
            </a:r>
          </a:p>
          <a:p>
            <a:pPr algn="ctr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0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279 410,59 zł</a:t>
            </a:r>
            <a:endParaRPr lang="pl-PL" sz="2000" u="sng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1214422"/>
            <a:ext cx="87154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Wydarzenia </a:t>
            </a:r>
          </a:p>
          <a:p>
            <a:pPr algn="ctr"/>
            <a:r>
              <a:rPr lang="pl-PL" sz="6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społeczno-kulturalne</a:t>
            </a:r>
            <a:endParaRPr lang="pl-PL" sz="6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395536" y="3284984"/>
            <a:ext cx="82089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611560" y="3861048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które odbyły się w 2016 roku</a:t>
            </a:r>
            <a:endParaRPr lang="pl-PL" sz="4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71600" y="76470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Dzień Pamięci Żołnierzy Niezłomnych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572428" cy="4989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179512" y="620688"/>
            <a:ext cx="87129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b="1" dirty="0" smtClean="0">
                <a:latin typeface="Times New Roman" pitchFamily="18" charset="0"/>
                <a:cs typeface="Times New Roman" pitchFamily="18" charset="0"/>
              </a:rPr>
              <a:t>Plan prezentacji</a:t>
            </a:r>
          </a:p>
          <a:p>
            <a:pPr algn="ctr"/>
            <a:endParaRPr lang="pl-PL" sz="2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pl-PL" sz="2200" b="1" u="sng" dirty="0" smtClean="0">
                <a:latin typeface="Times New Roman" pitchFamily="18" charset="0"/>
                <a:cs typeface="Times New Roman" pitchFamily="18" charset="0"/>
              </a:rPr>
              <a:t>Inwestycje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zrealizowane w 2016 roku.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bilans  środków finansowych przeznaczonych na zadania inwestycyjne,</a:t>
            </a:r>
          </a:p>
          <a:p>
            <a:pPr marL="342900" indent="-342900">
              <a:buFont typeface="Arial" pitchFamily="34" charset="0"/>
              <a:buChar char="•"/>
            </a:pPr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pl-PL" sz="2200" b="1" u="sng" dirty="0" smtClean="0">
                <a:latin typeface="Times New Roman" pitchFamily="18" charset="0"/>
                <a:cs typeface="Times New Roman" pitchFamily="18" charset="0"/>
              </a:rPr>
              <a:t>Wydarzenia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społeczno-kulturalne.</a:t>
            </a:r>
          </a:p>
          <a:p>
            <a:pPr marL="342900" indent="-342900"/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pl-PL" sz="2200" b="1" u="sng" dirty="0" smtClean="0">
                <a:latin typeface="Times New Roman" pitchFamily="18" charset="0"/>
                <a:cs typeface="Times New Roman" pitchFamily="18" charset="0"/>
              </a:rPr>
              <a:t>Plany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na 2017 rok.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plany i zadania inwestycyjne na 2017 rok</a:t>
            </a:r>
          </a:p>
          <a:p>
            <a:pPr marL="342900" indent="-342900"/>
            <a:endParaRPr lang="pl-PL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pl-PL" sz="2200" b="1" u="sng" dirty="0" smtClean="0">
                <a:latin typeface="Times New Roman" pitchFamily="18" charset="0"/>
                <a:cs typeface="Times New Roman" pitchFamily="18" charset="0"/>
              </a:rPr>
              <a:t>Podsumowanie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 pierwszej połowy kadencji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wydatki na inwestycje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uzyskane dotacje,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najważniejsze inwestycje dwóch lat kadencji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wyzwania na drugą część kadencji</a:t>
            </a:r>
          </a:p>
          <a:p>
            <a:pPr marL="457200" indent="-457200"/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83568" y="83671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Dzień Kobiet w Świetlicy Wiejskiej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3.jpg"/>
          <p:cNvPicPr>
            <a:picLocks noChangeAspect="1"/>
          </p:cNvPicPr>
          <p:nvPr/>
        </p:nvPicPr>
        <p:blipFill>
          <a:blip r:embed="rId2" cstate="print"/>
          <a:srcRect l="5927" r="6657" b="8925"/>
          <a:stretch>
            <a:fillRect/>
          </a:stretch>
        </p:blipFill>
        <p:spPr>
          <a:xfrm>
            <a:off x="179512" y="1988840"/>
            <a:ext cx="4176464" cy="2902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14.jpg"/>
          <p:cNvPicPr>
            <a:picLocks noChangeAspect="1"/>
          </p:cNvPicPr>
          <p:nvPr/>
        </p:nvPicPr>
        <p:blipFill>
          <a:blip r:embed="rId3" cstate="print"/>
          <a:srcRect l="8700" t="13043" r="2850"/>
          <a:stretch>
            <a:fillRect/>
          </a:stretch>
        </p:blipFill>
        <p:spPr>
          <a:xfrm>
            <a:off x="4644008" y="3501008"/>
            <a:ext cx="4320480" cy="2833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764704"/>
            <a:ext cx="839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Rajd strzelecki i spotkanie z Panią Zofią Posmysz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Obraz 2" descr="3.jpg"/>
          <p:cNvPicPr>
            <a:picLocks noChangeAspect="1"/>
          </p:cNvPicPr>
          <p:nvPr/>
        </p:nvPicPr>
        <p:blipFill>
          <a:blip r:embed="rId2" cstate="print"/>
          <a:srcRect l="5263" r="17105"/>
          <a:stretch>
            <a:fillRect/>
          </a:stretch>
        </p:blipFill>
        <p:spPr>
          <a:xfrm>
            <a:off x="179512" y="1844824"/>
            <a:ext cx="4214842" cy="3653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Obraz 3" descr="4.jpg"/>
          <p:cNvPicPr>
            <a:picLocks noChangeAspect="1"/>
          </p:cNvPicPr>
          <p:nvPr/>
        </p:nvPicPr>
        <p:blipFill>
          <a:blip r:embed="rId3" cstate="print"/>
          <a:srcRect l="5000" r="8750"/>
          <a:stretch>
            <a:fillRect/>
          </a:stretch>
        </p:blipFill>
        <p:spPr>
          <a:xfrm>
            <a:off x="4716016" y="3356992"/>
            <a:ext cx="4143372" cy="3194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836712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Stypendia dla najzdolniejszych uczniów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Obraz 2" descr="5.JPG"/>
          <p:cNvPicPr>
            <a:picLocks noChangeAspect="1"/>
          </p:cNvPicPr>
          <p:nvPr/>
        </p:nvPicPr>
        <p:blipFill>
          <a:blip r:embed="rId2" cstate="print"/>
          <a:srcRect l="8646" r="10302"/>
          <a:stretch>
            <a:fillRect/>
          </a:stretch>
        </p:blipFill>
        <p:spPr>
          <a:xfrm>
            <a:off x="179512" y="2204864"/>
            <a:ext cx="5357850" cy="36942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Obraz 3" descr="6.JPG"/>
          <p:cNvPicPr>
            <a:picLocks noChangeAspect="1"/>
          </p:cNvPicPr>
          <p:nvPr/>
        </p:nvPicPr>
        <p:blipFill>
          <a:blip r:embed="rId3" cstate="print"/>
          <a:srcRect l="11281" r="9847"/>
          <a:stretch>
            <a:fillRect/>
          </a:stretch>
        </p:blipFill>
        <p:spPr>
          <a:xfrm>
            <a:off x="5796136" y="1988840"/>
            <a:ext cx="3175232" cy="40719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548680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XXV Dni Tymbarku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Obraz 2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8589853" cy="29527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Obraz 3" descr="18.JPG"/>
          <p:cNvPicPr>
            <a:picLocks noChangeAspect="1"/>
          </p:cNvPicPr>
          <p:nvPr/>
        </p:nvPicPr>
        <p:blipFill>
          <a:blip r:embed="rId3" cstate="print"/>
          <a:srcRect t="1648" b="40045"/>
          <a:stretch>
            <a:fillRect/>
          </a:stretch>
        </p:blipFill>
        <p:spPr>
          <a:xfrm>
            <a:off x="755576" y="4437112"/>
            <a:ext cx="3474577" cy="22048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Obraz 4" descr="19.jpg"/>
          <p:cNvPicPr>
            <a:picLocks noChangeAspect="1"/>
          </p:cNvPicPr>
          <p:nvPr/>
        </p:nvPicPr>
        <p:blipFill>
          <a:blip r:embed="rId4" cstate="print"/>
          <a:srcRect b="47966"/>
          <a:stretch>
            <a:fillRect/>
          </a:stretch>
        </p:blipFill>
        <p:spPr>
          <a:xfrm>
            <a:off x="4716016" y="4437112"/>
            <a:ext cx="3533192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620688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Narodowe Czytanie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3" name="Obraz 2" descr="czyt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834336" cy="5125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6429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Odrestaurowany Aniołek na górach</a:t>
            </a:r>
          </a:p>
          <a:p>
            <a:pPr algn="ctr"/>
            <a:r>
              <a:rPr lang="pl-PL" sz="2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(Współfinansowany ze środków Małopolskiego Urzędu Marszałkowskiego)</a:t>
            </a:r>
            <a:endParaRPr lang="pl-PL" sz="20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625033" cy="48333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512501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764704"/>
            <a:ext cx="771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 Marsz Trzeźwości „No promil- no problem”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7848872" cy="4452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1052736"/>
            <a:ext cx="8855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Jubileusz 50-lecia Szkoły Podstawowej w Tymbarku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64904"/>
            <a:ext cx="4296518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Obraz 6" descr="jub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212976"/>
            <a:ext cx="4085696" cy="3119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692696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Spotkanie opłatkowe seniorów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6" name="Obraz 5" descr="o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556792"/>
            <a:ext cx="6552728" cy="4914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126876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tx2"/>
                </a:solidFill>
                <a:latin typeface="+mj-lt"/>
              </a:rPr>
              <a:t>Plany inwestycyjne</a:t>
            </a:r>
            <a:endParaRPr lang="pl-PL" sz="6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0" y="3501008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chemeClr val="tx2"/>
                </a:solidFill>
              </a:rPr>
              <a:t>na realizację kolejnych zadań w 2017 roku</a:t>
            </a:r>
            <a:endParaRPr lang="pl-PL" sz="5400" dirty="0">
              <a:solidFill>
                <a:schemeClr val="tx2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899592" y="2924944"/>
            <a:ext cx="720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86058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pl-PL" sz="6000" b="1" dirty="0" smtClean="0"/>
              <a:t>Inwestycje</a:t>
            </a:r>
            <a:br>
              <a:rPr lang="pl-PL" sz="6000" b="1" dirty="0" smtClean="0"/>
            </a:br>
            <a:r>
              <a:rPr lang="pl-PL" sz="6000" b="1" dirty="0" smtClean="0"/>
              <a:t> 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5400" dirty="0" smtClean="0"/>
              <a:t>zrealizowane w 2016 roku</a:t>
            </a:r>
            <a:endParaRPr lang="pl-PL" sz="5400" dirty="0"/>
          </a:p>
        </p:txBody>
      </p:sp>
      <p:cxnSp>
        <p:nvCxnSpPr>
          <p:cNvPr id="8" name="Łącznik prosty 7"/>
          <p:cNvCxnSpPr/>
          <p:nvPr/>
        </p:nvCxnSpPr>
        <p:spPr>
          <a:xfrm>
            <a:off x="467544" y="2996952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71472" y="78579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Wykaz zadań inwestycyjnych na 2017 rok:</a:t>
            </a:r>
            <a:endParaRPr lang="pl-PL" sz="24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20" y="1412777"/>
          <a:ext cx="8643998" cy="510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48"/>
                <a:gridCol w="1785950"/>
              </a:tblGrid>
              <a:tr h="864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Wymiana sieci wodociągowej w Zamieściu oraz wykonanie sieci    wodociągowej i kanalizacyjnej przy ul. Kościelnej w Tymbarku.</a:t>
                      </a:r>
                    </a:p>
                    <a:p>
                      <a:pPr algn="ctr"/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130 tys zł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554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Book Antiqua" pitchFamily="18" charset="0"/>
                        </a:rPr>
                        <a:t>Modernizacja drogi rolniczej.</a:t>
                      </a:r>
                    </a:p>
                    <a:p>
                      <a:pPr algn="ctr"/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30 tys zł</a:t>
                      </a:r>
                      <a:endParaRPr lang="pl-PL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56411">
                <a:tc>
                  <a:txBody>
                    <a:bodyPr/>
                    <a:lstStyle/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latin typeface="Book Antiqua" pitchFamily="18" charset="0"/>
                      </a:endParaRPr>
                    </a:p>
                    <a:p>
                      <a:pPr marL="457200" marR="0" indent="-4572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Book Antiqua" pitchFamily="18" charset="0"/>
                        </a:rPr>
                        <a:t>Przygotowanie dokumentacji na budowę chodnika w</a:t>
                      </a:r>
                      <a:r>
                        <a:rPr lang="pl-PL" sz="1800" baseline="0" dirty="0" smtClean="0">
                          <a:latin typeface="Book Antiqua" pitchFamily="18" charset="0"/>
                        </a:rPr>
                        <a:t> </a:t>
                      </a:r>
                      <a:r>
                        <a:rPr lang="pl-PL" sz="1800" dirty="0" smtClean="0">
                          <a:latin typeface="Book Antiqua" pitchFamily="18" charset="0"/>
                        </a:rPr>
                        <a:t>Zamieściu.</a:t>
                      </a:r>
                    </a:p>
                    <a:p>
                      <a:pPr marL="457200" indent="-457200" algn="ctr">
                        <a:buNone/>
                      </a:pPr>
                      <a:endParaRPr lang="pl-PL" sz="1800" dirty="0" smtClean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 tys zł</a:t>
                      </a:r>
                      <a:endParaRPr lang="pl-PL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289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Book Antiqua" pitchFamily="18" charset="0"/>
                        </a:rPr>
                        <a:t>Przebudowa i budowa dróg gminnych</a:t>
                      </a:r>
                    </a:p>
                    <a:p>
                      <a:pPr algn="ctr"/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172 tys zł</a:t>
                      </a:r>
                      <a:endParaRPr lang="pl-PL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4720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Zakup niezbędnych elementów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do stacji uzdatniania wody w Podłopieniu.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40 tys zł</a:t>
                      </a:r>
                      <a:endParaRPr lang="pl-PL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2564"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Wdrożenie e- usług publicznych w Gminie Tymbark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346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860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zł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85720" y="1071546"/>
          <a:ext cx="8643998" cy="533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44"/>
                <a:gridCol w="2357454"/>
              </a:tblGrid>
              <a:tr h="785817"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Modernizacja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dróg gminnych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100 tys zł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1283605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Przebudowa drogi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od ul. Armii Krajowej (obok budynku GS) przez tory kolejowe obok Domu Kultury</a:t>
                      </a:r>
                    </a:p>
                    <a:p>
                      <a:pPr algn="ctr"/>
                      <a:r>
                        <a:rPr lang="pl-PL" baseline="0" dirty="0" smtClean="0">
                          <a:latin typeface="Book Antiqua" pitchFamily="18" charset="0"/>
                        </a:rPr>
                        <a:t>(tzw. </a:t>
                      </a:r>
                      <a:r>
                        <a:rPr lang="pl-PL" baseline="0" dirty="0" err="1" smtClean="0">
                          <a:latin typeface="Book Antiqua" pitchFamily="18" charset="0"/>
                        </a:rPr>
                        <a:t>Schetynówka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)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920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928694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Wymiana płyt i położenie asfaltu na drodze Zęzów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– Zawadka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40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778364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Wymiana wiat przystankowych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10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778364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Zakupy inwestycyjne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40 tys zł 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778364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Uregulowanie praw własności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5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51520" y="836712"/>
          <a:ext cx="8643998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44"/>
                <a:gridCol w="2357454"/>
              </a:tblGrid>
              <a:tr h="1072710"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Zakup pakietów biurowych, strona internetowa oraz rozbudowa monitoringu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10 tys zł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1043440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Wykonanie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parkingu przy Szkole Podstawowej w Podłopieniu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5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1180046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Ogrodzenie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oraz montaż piłkochwytów przy Szkole Podstawowej w piekielku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50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1165796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Modernizacja energetyczna budynku Szkoly Podstawowej w Tymbarku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740 tys zł 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938608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Przebudowa boisk sportowych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przy Szkole Podstawowej  w Tymbarku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15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20" y="620688"/>
          <a:ext cx="8643998" cy="522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6544"/>
                <a:gridCol w="2357454"/>
              </a:tblGrid>
              <a:tr h="785818"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Wymiana kotłów wykorzystujących paliwa stałe na terenie Gminy Tymbark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153 950 zł</a:t>
                      </a:r>
                      <a:endParaRPr lang="pl-PL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b="0" dirty="0" smtClean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Wymiana kotłów wykorzystujących paliwa gazowe</a:t>
                      </a:r>
                      <a:r>
                        <a:rPr lang="pl-PL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na </a:t>
                      </a:r>
                      <a:r>
                        <a:rPr lang="pl-PL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terenie Gminy Tymbark</a:t>
                      </a:r>
                    </a:p>
                    <a:p>
                      <a:pPr algn="ctr"/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359 950zł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Program budowy paneli solarnych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20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Przebudowa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oświetlenia ulicznego w Tymbark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100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Dokumentacja na wykonanie trzech punktów oświetleniowych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na drodze Piekiełko - Jackówka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8 tys zł 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  <a:tr h="778364"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err="1" smtClean="0">
                          <a:latin typeface="Book Antiqua" pitchFamily="18" charset="0"/>
                        </a:rPr>
                        <a:t>Montaz</a:t>
                      </a:r>
                      <a:r>
                        <a:rPr lang="pl-PL" dirty="0" smtClean="0">
                          <a:latin typeface="Book Antiqua" pitchFamily="18" charset="0"/>
                        </a:rPr>
                        <a:t> piłkochwyów na boisku sportowym KS Tymbark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 smtClean="0">
                        <a:latin typeface="Book Antiqua" pitchFamily="18" charset="0"/>
                      </a:endParaRPr>
                    </a:p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15 tys zł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  <a:alpha val="9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428860" y="6000768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latin typeface="Book Antiqua" pitchFamily="18" charset="0"/>
              </a:rPr>
              <a:t>Razem: 3 320 760 zł</a:t>
            </a:r>
            <a:endParaRPr lang="pl-PL" sz="3200" b="1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atin typeface="Book Antiqua" pitchFamily="18" charset="0"/>
              </a:rPr>
              <a:t/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Łączna kwota </a:t>
            </a:r>
            <a:r>
              <a:rPr lang="pl-PL" b="1" u="sng" dirty="0" smtClean="0">
                <a:latin typeface="Book Antiqua" pitchFamily="18" charset="0"/>
              </a:rPr>
              <a:t>wydatków</a:t>
            </a:r>
            <a:r>
              <a:rPr lang="pl-PL" b="1" dirty="0" smtClean="0">
                <a:latin typeface="Book Antiqua" pitchFamily="18" charset="0"/>
              </a:rPr>
              <a:t> na inwestycje w latach </a:t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2015 - 2016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23528" y="342900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u="sng" dirty="0" smtClean="0">
                <a:latin typeface="Book Antiqua" pitchFamily="18" charset="0"/>
              </a:rPr>
              <a:t>4 829 766, 03 zł</a:t>
            </a:r>
          </a:p>
          <a:p>
            <a:endParaRPr lang="pl-PL" sz="6000" b="1" u="sng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latin typeface="Book Antiqua" pitchFamily="18" charset="0"/>
              </a:rPr>
              <a:t>Łączna kwota pozyskanych na inwestycje </a:t>
            </a:r>
            <a:r>
              <a:rPr lang="pl-PL" b="1" u="sng" dirty="0" smtClean="0">
                <a:latin typeface="Book Antiqua" pitchFamily="18" charset="0"/>
              </a:rPr>
              <a:t>dotacji </a:t>
            </a:r>
            <a:r>
              <a:rPr lang="pl-PL" b="1" dirty="0" smtClean="0">
                <a:latin typeface="Book Antiqua" pitchFamily="18" charset="0"/>
              </a:rPr>
              <a:t/>
            </a:r>
            <a:br>
              <a:rPr lang="pl-PL" b="1" dirty="0" smtClean="0">
                <a:latin typeface="Book Antiqua" pitchFamily="18" charset="0"/>
              </a:rPr>
            </a:br>
            <a:r>
              <a:rPr lang="pl-PL" b="1" dirty="0" smtClean="0">
                <a:latin typeface="Book Antiqua" pitchFamily="18" charset="0"/>
              </a:rPr>
              <a:t>w latach 2015 - 2016</a:t>
            </a:r>
            <a:endParaRPr lang="pl-PL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500298" y="3714752"/>
            <a:ext cx="4429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u="sng" dirty="0" smtClean="0">
                <a:latin typeface="Book Antiqua" pitchFamily="18" charset="0"/>
              </a:rPr>
              <a:t>1 524 221, 98 zł</a:t>
            </a:r>
          </a:p>
          <a:p>
            <a:endParaRPr lang="pl-PL" sz="4800" b="1" u="sng" dirty="0">
              <a:latin typeface="Book Antiqua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0034" y="5000636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u="sng" dirty="0" smtClean="0">
                <a:latin typeface="Book Antiqua" pitchFamily="18" charset="0"/>
              </a:rPr>
              <a:t>Złożono 17 wniosków o dotacje, które rozpatrzono pozytywnie </a:t>
            </a:r>
            <a:endParaRPr lang="pl-PL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rgbClr val="002060"/>
                </a:solidFill>
                <a:latin typeface="Book Antiqua" pitchFamily="18" charset="0"/>
              </a:rPr>
              <a:t>Zadłużenie Gminy </a:t>
            </a:r>
            <a:r>
              <a:rPr lang="pl-PL" sz="4800" b="1" dirty="0" err="1" smtClean="0">
                <a:solidFill>
                  <a:srgbClr val="002060"/>
                </a:solidFill>
                <a:latin typeface="Book Antiqua" pitchFamily="18" charset="0"/>
              </a:rPr>
              <a:t>Tymbark</a:t>
            </a:r>
            <a:r>
              <a:rPr lang="pl-PL" sz="4800" b="1" dirty="0" smtClean="0">
                <a:solidFill>
                  <a:srgbClr val="002060"/>
                </a:solidFill>
                <a:latin typeface="Book Antiqua" pitchFamily="18" charset="0"/>
              </a:rPr>
              <a:t> na koniec 2016 roku</a:t>
            </a:r>
            <a:endParaRPr lang="pl-PL" sz="4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5" name="Obraz 4" descr="cc.jpg"/>
          <p:cNvPicPr>
            <a:picLocks noChangeAspect="1"/>
          </p:cNvPicPr>
          <p:nvPr/>
        </p:nvPicPr>
        <p:blipFill>
          <a:blip r:embed="rId2" cstate="print"/>
          <a:srcRect t="14301" r="13142" b="19550"/>
          <a:stretch>
            <a:fillRect/>
          </a:stretch>
        </p:blipFill>
        <p:spPr>
          <a:xfrm>
            <a:off x="251520" y="2199326"/>
            <a:ext cx="4176464" cy="44977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Obraz 5" descr="vv.jpg"/>
          <p:cNvPicPr>
            <a:picLocks noChangeAspect="1"/>
          </p:cNvPicPr>
          <p:nvPr/>
        </p:nvPicPr>
        <p:blipFill>
          <a:blip r:embed="rId3" cstate="print"/>
          <a:srcRect l="1485" t="8001" r="3492" b="15350"/>
          <a:stretch>
            <a:fillRect/>
          </a:stretch>
        </p:blipFill>
        <p:spPr>
          <a:xfrm>
            <a:off x="4860032" y="2204864"/>
            <a:ext cx="3935446" cy="44888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066800"/>
          </a:xfrm>
        </p:spPr>
        <p:txBody>
          <a:bodyPr>
            <a:noAutofit/>
          </a:bodyPr>
          <a:lstStyle/>
          <a:p>
            <a:pPr algn="ctr"/>
            <a:r>
              <a:rPr lang="pl-PL" sz="2800" b="1" u="sng" dirty="0" smtClean="0">
                <a:latin typeface="Book Antiqua" pitchFamily="18" charset="0"/>
              </a:rPr>
              <a:t>5 najważniejszych inwestycji dwóch lat kadencji</a:t>
            </a:r>
            <a:endParaRPr lang="pl-PL" sz="2800" b="1" u="sng" dirty="0">
              <a:latin typeface="Book Antiqua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83568" y="1628800"/>
            <a:ext cx="8072494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9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Budowa chodników, oświetlenia </a:t>
            </a: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 miejscowościach Tymbark, Podłopień, Zawadka przy drodze powiatowej w ramach Narodowego Programu Budowy Dróg Lokalnych.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Budowa </a:t>
            </a:r>
            <a:r>
              <a:rPr lang="pl-PL" sz="19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oświetlenia w Zamieściu</a:t>
            </a: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Przebudowa </a:t>
            </a:r>
            <a:r>
              <a:rPr lang="pl-PL" sz="19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głównego kolektora sanitarnego </a:t>
            </a: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w Tymbarku z wykorzystaniem dotacji z PROW.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Odbudowa z udziałem środków </a:t>
            </a:r>
            <a:r>
              <a:rPr lang="pl-PL" sz="19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zewnętrznych istotnych dla gminy dróg</a:t>
            </a: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(min. Most do NOKu, Kwaśniakówka, droga Węglarka w Tymbarku, droga Działy w Zamieściu)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900" b="1" u="sng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Stypendia motywacyjne </a:t>
            </a:r>
            <a:r>
              <a:rPr lang="pl-PL" sz="19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dla uzdolnionych dzieci i mlodzieży ze szkół podstawowych i gimnazjów</a:t>
            </a:r>
            <a:endParaRPr lang="pl-PL" sz="19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115328" cy="1066800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Book Antiqua" pitchFamily="18" charset="0"/>
              </a:rPr>
              <a:t>Wyzwania na drugą część kadecji</a:t>
            </a:r>
            <a:endParaRPr lang="pl-PL" b="1" dirty="0">
              <a:latin typeface="Book Antiqu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14414" y="2428868"/>
            <a:ext cx="72866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Book Antiqua" pitchFamily="18" charset="0"/>
              </a:rPr>
              <a:t>Reforma edukacji</a:t>
            </a:r>
          </a:p>
          <a:p>
            <a:endParaRPr lang="pl-PL" sz="2400" u="sng" dirty="0" smtClean="0">
              <a:latin typeface="Book Antiqua" pitchFamily="18" charset="0"/>
            </a:endParaRPr>
          </a:p>
          <a:p>
            <a:endParaRPr lang="pl-PL" sz="2400" u="sng" dirty="0" smtClean="0">
              <a:latin typeface="Book Antiqua" pitchFamily="18" charset="0"/>
            </a:endParaRPr>
          </a:p>
          <a:p>
            <a:r>
              <a:rPr lang="pl-PL" sz="2400" u="sng" dirty="0" smtClean="0">
                <a:latin typeface="Book Antiqua" pitchFamily="18" charset="0"/>
              </a:rPr>
              <a:t>Ograniczenie wydatków bieżących</a:t>
            </a:r>
          </a:p>
          <a:p>
            <a:endParaRPr lang="pl-PL" sz="2400" u="sng" dirty="0" smtClean="0">
              <a:latin typeface="Book Antiqua" pitchFamily="18" charset="0"/>
            </a:endParaRPr>
          </a:p>
          <a:p>
            <a:endParaRPr lang="pl-PL" sz="2400" u="sng" dirty="0" smtClean="0">
              <a:latin typeface="Book Antiqua" pitchFamily="18" charset="0"/>
            </a:endParaRPr>
          </a:p>
          <a:p>
            <a:r>
              <a:rPr lang="pl-PL" sz="2400" u="sng" dirty="0" smtClean="0">
                <a:latin typeface="Book Antiqua" pitchFamily="18" charset="0"/>
              </a:rPr>
              <a:t>Kryteria dostępu do środków unijnych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692696"/>
            <a:ext cx="8604448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u="sng" dirty="0" smtClean="0">
                <a:latin typeface="Book Antiqua" pitchFamily="18" charset="0"/>
              </a:rPr>
              <a:t>Najważniejsze plany na przyszłość</a:t>
            </a:r>
          </a:p>
          <a:p>
            <a:endParaRPr lang="pl-PL" dirty="0" smtClean="0">
              <a:latin typeface="Book Antiqua" pitchFamily="18" charset="0"/>
            </a:endParaRPr>
          </a:p>
          <a:p>
            <a:endParaRPr lang="pl-PL" sz="2100" dirty="0" smtClean="0">
              <a:latin typeface="Book Antiqu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latin typeface="Book Antiqua" pitchFamily="18" charset="0"/>
              </a:rPr>
              <a:t> </a:t>
            </a:r>
            <a:r>
              <a:rPr lang="pl-PL" sz="2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Przebudowa drogi ul. Armii Krajowej  (obok budynku GS) przez tory kolejowe do skrzyżowania obok Domu </a:t>
            </a:r>
            <a:r>
              <a:rPr lang="pl-PL" sz="2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Kultury w ramach Programu Rozwoju Gminnej i Powiatowej Infrastruktury Drogowej na lata 2016 - 2019</a:t>
            </a: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Termomodernizacja Szkoły Podstawowej w Tymbarku </a:t>
            </a:r>
          </a:p>
          <a:p>
            <a:pPr>
              <a:buFont typeface="Arial" pitchFamily="34" charset="0"/>
              <a:buChar char="•"/>
            </a:pP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Wnioski o wymianę pieców węglowych oraz o instalację paneli solarnych</a:t>
            </a:r>
          </a:p>
          <a:p>
            <a:pPr>
              <a:buFont typeface="Arial" pitchFamily="34" charset="0"/>
              <a:buChar char="•"/>
            </a:pP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endParaRPr lang="pl-PL" sz="2100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pl-PL" sz="2100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Realizacja projektu „elektroniczny urząd”</a:t>
            </a:r>
            <a:endParaRPr lang="pl-PL" sz="2100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836712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Budowa oświetlenia ulicznego w Zamieściu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Obraz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8014971" cy="45005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23528" y="6926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 smtClean="0">
                <a:latin typeface="Book Antiqua" pitchFamily="18" charset="0"/>
              </a:rPr>
              <a:t>Dziękuję za uwagę </a:t>
            </a:r>
            <a:endParaRPr lang="pl-PL" sz="7200" b="1" dirty="0">
              <a:latin typeface="Book Antiqua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51520" y="2060848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ook Antiqua" pitchFamily="18" charset="0"/>
              </a:rPr>
              <a:t>Zapraszamy do odwiedzania naszej strony internetowej: </a:t>
            </a:r>
            <a:r>
              <a:rPr lang="pl-PL" sz="2400" b="1" u="sng" dirty="0" err="1" smtClean="0">
                <a:solidFill>
                  <a:srgbClr val="002060"/>
                </a:solidFill>
                <a:latin typeface="Book Antiqua" pitchFamily="18" charset="0"/>
              </a:rPr>
              <a:t>www.tymbark.pl</a:t>
            </a:r>
            <a:endParaRPr lang="pl-PL" sz="2400" b="1" u="sng" dirty="0" smtClean="0">
              <a:solidFill>
                <a:srgbClr val="002060"/>
              </a:solidFill>
              <a:latin typeface="Book Antiqua" pitchFamily="18" charset="0"/>
            </a:endParaRPr>
          </a:p>
          <a:p>
            <a:pPr algn="ctr"/>
            <a:r>
              <a:rPr lang="pl-PL" sz="2400" dirty="0" smtClean="0">
                <a:latin typeface="Book Antiqua" pitchFamily="18" charset="0"/>
              </a:rPr>
              <a:t>oraz gminnego profilu na </a:t>
            </a:r>
            <a:r>
              <a:rPr lang="pl-PL" sz="2400" dirty="0" err="1" smtClean="0">
                <a:latin typeface="Book Antiqua" pitchFamily="18" charset="0"/>
              </a:rPr>
              <a:t>facebooku</a:t>
            </a:r>
            <a:r>
              <a:rPr lang="pl-PL" sz="2400" dirty="0" smtClean="0">
                <a:latin typeface="Book Antiqua" pitchFamily="18" charset="0"/>
              </a:rPr>
              <a:t>.</a:t>
            </a:r>
            <a:endParaRPr lang="pl-PL" sz="2400" dirty="0">
              <a:latin typeface="Book Antiqua" pitchFamily="18" charset="0"/>
            </a:endParaRPr>
          </a:p>
        </p:txBody>
      </p:sp>
      <p:pic>
        <p:nvPicPr>
          <p:cNvPr id="6" name="Obraz 5" descr="68094_lp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789040"/>
            <a:ext cx="6696744" cy="2687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57158" y="64291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Odbudowa drogi gminnej Jasna w Podłopieniu</a:t>
            </a:r>
          </a:p>
          <a:p>
            <a:pPr algn="ctr"/>
            <a:r>
              <a:rPr lang="pl-PL" sz="2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(współfinansowana ze środków zewnętrznych)</a:t>
            </a:r>
            <a:endParaRPr lang="pl-PL" sz="20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4" name="Obraz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55058" cy="46434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764704"/>
            <a:ext cx="8501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Odbudowa drogi gminnej Dyrlówka w Podłopieniu</a:t>
            </a:r>
          </a:p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(współfinansowana ze środków zewnętrznych)</a:t>
            </a:r>
          </a:p>
          <a:p>
            <a:pPr algn="ctr"/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8128030" cy="4572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28596" y="642918"/>
            <a:ext cx="85011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Odbudowa drogi gminnej Tajdusie w Zamieściu</a:t>
            </a:r>
          </a:p>
          <a:p>
            <a:pPr algn="ctr"/>
            <a:r>
              <a:rPr lang="pl-PL" sz="2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(współfinansowana ze środków zewnętrznych)</a:t>
            </a:r>
          </a:p>
          <a:p>
            <a:pPr algn="ctr"/>
            <a:endParaRPr lang="pl-PL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14488"/>
            <a:ext cx="8382032" cy="4714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692696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Ogrodzenie przy szkole w Piekiełku</a:t>
            </a:r>
            <a:endParaRPr lang="pl-PL" sz="2800" b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8215370" cy="46211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7504" y="620688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Modernizacja drogi rolniczej </a:t>
            </a:r>
            <a:r>
              <a:rPr lang="pl-PL" sz="20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Trybucówka</a:t>
            </a:r>
            <a:r>
              <a:rPr lang="pl-PL" sz="20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w </a:t>
            </a:r>
            <a:r>
              <a:rPr lang="pl-PL" sz="20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Zamieściu</a:t>
            </a:r>
            <a:endParaRPr lang="pl-PL" sz="20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/>
            <a:r>
              <a:rPr lang="pl-PL" sz="2000" b="1" i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Dofinansowana ze środków Małopolskiego Urzędu Marszałkowskiego</a:t>
            </a:r>
            <a:endParaRPr lang="pl-PL" sz="2000" b="1" i="1" dirty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5" name="Obraz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485247" cy="4772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739</TotalTime>
  <Words>780</Words>
  <Application>Microsoft Office PowerPoint</Application>
  <PresentationFormat>Pokaz na ekranie (4:3)</PresentationFormat>
  <Paragraphs>200</Paragraphs>
  <Slides>40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1" baseType="lpstr">
      <vt:lpstr>Wielkomiejski</vt:lpstr>
      <vt:lpstr>Podsumowanie realizacji zadań społeczno - gospodarczych                     za 2016 rok</vt:lpstr>
      <vt:lpstr>Slajd 2</vt:lpstr>
      <vt:lpstr>Inwestycje   zrealizowane w 2016 roku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 Łączna kwota wydatków na inwestycje w latach  2015 - 2016</vt:lpstr>
      <vt:lpstr>Łączna kwota pozyskanych na inwestycje dotacji  w latach 2015 - 2016</vt:lpstr>
      <vt:lpstr>Slajd 36</vt:lpstr>
      <vt:lpstr>5 najważniejszych inwestycji dwóch lat kadencji</vt:lpstr>
      <vt:lpstr>Wyzwania na drugą część kadecji</vt:lpstr>
      <vt:lpstr>Slajd 39</vt:lpstr>
      <vt:lpstr>Slajd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Dell</dc:creator>
  <cp:lastModifiedBy>PROMOCJA</cp:lastModifiedBy>
  <cp:revision>95</cp:revision>
  <dcterms:modified xsi:type="dcterms:W3CDTF">2017-02-10T10:28:51Z</dcterms:modified>
</cp:coreProperties>
</file>